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59" r:id="rId7"/>
    <p:sldId id="264" r:id="rId8"/>
    <p:sldId id="262" r:id="rId9"/>
    <p:sldId id="263" r:id="rId10"/>
    <p:sldId id="265" r:id="rId11"/>
    <p:sldId id="266" r:id="rId12"/>
  </p:sldIdLst>
  <p:sldSz cx="12192000" cy="6858000"/>
  <p:notesSz cx="6881813" cy="9296400"/>
  <p:defaultTextStyle>
    <a:defPPr>
      <a:defRPr lang="en-P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5" d="100"/>
          <a:sy n="85" d="100"/>
        </p:scale>
        <p:origin x="7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60DC2-988D-4808-BFAB-02CBBC69F9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PK"/>
          </a:p>
        </p:txBody>
      </p:sp>
      <p:sp>
        <p:nvSpPr>
          <p:cNvPr id="3" name="Subtitle 2">
            <a:extLst>
              <a:ext uri="{FF2B5EF4-FFF2-40B4-BE49-F238E27FC236}">
                <a16:creationId xmlns:a16="http://schemas.microsoft.com/office/drawing/2014/main" id="{8ECDA7C5-48B9-4457-8034-723B388A8F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PK"/>
          </a:p>
        </p:txBody>
      </p:sp>
      <p:sp>
        <p:nvSpPr>
          <p:cNvPr id="4" name="Date Placeholder 3">
            <a:extLst>
              <a:ext uri="{FF2B5EF4-FFF2-40B4-BE49-F238E27FC236}">
                <a16:creationId xmlns:a16="http://schemas.microsoft.com/office/drawing/2014/main" id="{4E9067BD-C685-4D2C-9339-50F6E68C615F}"/>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66155A7C-71DD-49FB-8DF3-6ED76B086993}"/>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F28BAA54-0D93-4188-98E3-89FB4240D770}"/>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743299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22352-DED9-45B6-A84F-087EFA1B0EF3}"/>
              </a:ext>
            </a:extLst>
          </p:cNvPr>
          <p:cNvSpPr>
            <a:spLocks noGrp="1"/>
          </p:cNvSpPr>
          <p:nvPr>
            <p:ph type="title"/>
          </p:nvPr>
        </p:nvSpPr>
        <p:spPr/>
        <p:txBody>
          <a:bodyPr/>
          <a:lstStyle/>
          <a:p>
            <a:r>
              <a:rPr lang="en-US"/>
              <a:t>Click to edit Master title style</a:t>
            </a:r>
            <a:endParaRPr lang="en-PK"/>
          </a:p>
        </p:txBody>
      </p:sp>
      <p:sp>
        <p:nvSpPr>
          <p:cNvPr id="3" name="Vertical Text Placeholder 2">
            <a:extLst>
              <a:ext uri="{FF2B5EF4-FFF2-40B4-BE49-F238E27FC236}">
                <a16:creationId xmlns:a16="http://schemas.microsoft.com/office/drawing/2014/main" id="{AA61B32C-4D42-4E4E-B3FF-501A3576CE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89900BDC-420A-4F51-A0FA-8B13149D9CE7}"/>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DDA306F5-8549-4F69-BA7E-ED2D64E18A08}"/>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86532DAA-F458-4856-80A6-817D8BC052D8}"/>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882438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E91F99-A21A-42DB-9620-DDEBF7A7FA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PK"/>
          </a:p>
        </p:txBody>
      </p:sp>
      <p:sp>
        <p:nvSpPr>
          <p:cNvPr id="3" name="Vertical Text Placeholder 2">
            <a:extLst>
              <a:ext uri="{FF2B5EF4-FFF2-40B4-BE49-F238E27FC236}">
                <a16:creationId xmlns:a16="http://schemas.microsoft.com/office/drawing/2014/main" id="{A9CDA82B-5F2A-470B-8CE2-D7CAD87B165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59A8A2EC-EC56-4B02-AB95-8C0ED8E61C1E}"/>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F30E53BC-3FE9-4BCB-9F73-0592296FE8B3}"/>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B726F9DE-EDEE-461D-9B02-E4A7D1262D8C}"/>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2179081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B817F-F741-4834-A1D0-E19F68CE7F34}"/>
              </a:ext>
            </a:extLst>
          </p:cNvPr>
          <p:cNvSpPr>
            <a:spLocks noGrp="1"/>
          </p:cNvSpPr>
          <p:nvPr>
            <p:ph type="title"/>
          </p:nvPr>
        </p:nvSpPr>
        <p:spPr/>
        <p:txBody>
          <a:bodyPr/>
          <a:lstStyle/>
          <a:p>
            <a:r>
              <a:rPr lang="en-US"/>
              <a:t>Click to edit Master title style</a:t>
            </a:r>
            <a:endParaRPr lang="en-PK"/>
          </a:p>
        </p:txBody>
      </p:sp>
      <p:sp>
        <p:nvSpPr>
          <p:cNvPr id="3" name="Content Placeholder 2">
            <a:extLst>
              <a:ext uri="{FF2B5EF4-FFF2-40B4-BE49-F238E27FC236}">
                <a16:creationId xmlns:a16="http://schemas.microsoft.com/office/drawing/2014/main" id="{20098C18-FB2E-4FB4-92A2-448F4EB029F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D847EBA1-28A1-48FD-9558-6BE2CBAF4CCD}"/>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FC024784-71A9-42FB-8B04-A7170AFE01A1}"/>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817CD857-0026-43A7-87CF-B26E4192B9CA}"/>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868155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C45F3-C70A-430B-807D-30AC3B5A23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PK"/>
          </a:p>
        </p:txBody>
      </p:sp>
      <p:sp>
        <p:nvSpPr>
          <p:cNvPr id="3" name="Text Placeholder 2">
            <a:extLst>
              <a:ext uri="{FF2B5EF4-FFF2-40B4-BE49-F238E27FC236}">
                <a16:creationId xmlns:a16="http://schemas.microsoft.com/office/drawing/2014/main" id="{E2FDBEBF-90AE-4F89-AD0D-9B122AE1FF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9A574C9-6677-493E-B8BF-BCBCCDC10082}"/>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183FA4D8-4D42-48B3-86B2-40F80BD0A6E1}"/>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1598B4D7-AFDA-4F02-970A-4B9F7D8B739C}"/>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22771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1CF0B-B5E0-40B2-9915-831311E4A3D1}"/>
              </a:ext>
            </a:extLst>
          </p:cNvPr>
          <p:cNvSpPr>
            <a:spLocks noGrp="1"/>
          </p:cNvSpPr>
          <p:nvPr>
            <p:ph type="title"/>
          </p:nvPr>
        </p:nvSpPr>
        <p:spPr/>
        <p:txBody>
          <a:bodyPr/>
          <a:lstStyle/>
          <a:p>
            <a:r>
              <a:rPr lang="en-US"/>
              <a:t>Click to edit Master title style</a:t>
            </a:r>
            <a:endParaRPr lang="en-PK"/>
          </a:p>
        </p:txBody>
      </p:sp>
      <p:sp>
        <p:nvSpPr>
          <p:cNvPr id="3" name="Content Placeholder 2">
            <a:extLst>
              <a:ext uri="{FF2B5EF4-FFF2-40B4-BE49-F238E27FC236}">
                <a16:creationId xmlns:a16="http://schemas.microsoft.com/office/drawing/2014/main" id="{3D9BF688-359A-404E-8BA0-E02EF7FAC8B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Content Placeholder 3">
            <a:extLst>
              <a:ext uri="{FF2B5EF4-FFF2-40B4-BE49-F238E27FC236}">
                <a16:creationId xmlns:a16="http://schemas.microsoft.com/office/drawing/2014/main" id="{1A2E6773-D058-40C7-9829-8105D5B1E90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5" name="Date Placeholder 4">
            <a:extLst>
              <a:ext uri="{FF2B5EF4-FFF2-40B4-BE49-F238E27FC236}">
                <a16:creationId xmlns:a16="http://schemas.microsoft.com/office/drawing/2014/main" id="{437D61D1-0CE4-4DEE-94AD-6565FCDAEBDB}"/>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6" name="Footer Placeholder 5">
            <a:extLst>
              <a:ext uri="{FF2B5EF4-FFF2-40B4-BE49-F238E27FC236}">
                <a16:creationId xmlns:a16="http://schemas.microsoft.com/office/drawing/2014/main" id="{131615D5-6C4D-4EC5-94FB-8A16F29BD81F}"/>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FBC23FBC-E84E-4A73-B106-97637B1B9222}"/>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1164583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754E5-15F3-4253-B060-820D68764A4B}"/>
              </a:ext>
            </a:extLst>
          </p:cNvPr>
          <p:cNvSpPr>
            <a:spLocks noGrp="1"/>
          </p:cNvSpPr>
          <p:nvPr>
            <p:ph type="title"/>
          </p:nvPr>
        </p:nvSpPr>
        <p:spPr>
          <a:xfrm>
            <a:off x="839788" y="365125"/>
            <a:ext cx="10515600" cy="1325563"/>
          </a:xfrm>
        </p:spPr>
        <p:txBody>
          <a:bodyPr/>
          <a:lstStyle/>
          <a:p>
            <a:r>
              <a:rPr lang="en-US"/>
              <a:t>Click to edit Master title style</a:t>
            </a:r>
            <a:endParaRPr lang="en-PK"/>
          </a:p>
        </p:txBody>
      </p:sp>
      <p:sp>
        <p:nvSpPr>
          <p:cNvPr id="3" name="Text Placeholder 2">
            <a:extLst>
              <a:ext uri="{FF2B5EF4-FFF2-40B4-BE49-F238E27FC236}">
                <a16:creationId xmlns:a16="http://schemas.microsoft.com/office/drawing/2014/main" id="{DDCE63EB-FD33-4F12-8654-DB9CF4B27E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5BCAB16-F68F-420E-BB08-7878181256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5" name="Text Placeholder 4">
            <a:extLst>
              <a:ext uri="{FF2B5EF4-FFF2-40B4-BE49-F238E27FC236}">
                <a16:creationId xmlns:a16="http://schemas.microsoft.com/office/drawing/2014/main" id="{2C10451B-B664-4707-9DA6-578E9D070C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9BB219E-1170-4B56-BFED-22BC99924E7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7" name="Date Placeholder 6">
            <a:extLst>
              <a:ext uri="{FF2B5EF4-FFF2-40B4-BE49-F238E27FC236}">
                <a16:creationId xmlns:a16="http://schemas.microsoft.com/office/drawing/2014/main" id="{C8EC09FA-4206-45F1-B11B-3AE5772C087E}"/>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8" name="Footer Placeholder 7">
            <a:extLst>
              <a:ext uri="{FF2B5EF4-FFF2-40B4-BE49-F238E27FC236}">
                <a16:creationId xmlns:a16="http://schemas.microsoft.com/office/drawing/2014/main" id="{AB912770-F00A-42B1-8454-1586F0D56EDC}"/>
              </a:ext>
            </a:extLst>
          </p:cNvPr>
          <p:cNvSpPr>
            <a:spLocks noGrp="1"/>
          </p:cNvSpPr>
          <p:nvPr>
            <p:ph type="ftr" sz="quarter" idx="11"/>
          </p:nvPr>
        </p:nvSpPr>
        <p:spPr/>
        <p:txBody>
          <a:bodyPr/>
          <a:lstStyle/>
          <a:p>
            <a:endParaRPr lang="en-PK"/>
          </a:p>
        </p:txBody>
      </p:sp>
      <p:sp>
        <p:nvSpPr>
          <p:cNvPr id="9" name="Slide Number Placeholder 8">
            <a:extLst>
              <a:ext uri="{FF2B5EF4-FFF2-40B4-BE49-F238E27FC236}">
                <a16:creationId xmlns:a16="http://schemas.microsoft.com/office/drawing/2014/main" id="{FEE88FDE-A5BC-424C-BAD1-525E47178421}"/>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12049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C57E2-94FF-4201-BFB1-1AB6EE39B6BA}"/>
              </a:ext>
            </a:extLst>
          </p:cNvPr>
          <p:cNvSpPr>
            <a:spLocks noGrp="1"/>
          </p:cNvSpPr>
          <p:nvPr>
            <p:ph type="title"/>
          </p:nvPr>
        </p:nvSpPr>
        <p:spPr/>
        <p:txBody>
          <a:bodyPr/>
          <a:lstStyle/>
          <a:p>
            <a:r>
              <a:rPr lang="en-US"/>
              <a:t>Click to edit Master title style</a:t>
            </a:r>
            <a:endParaRPr lang="en-PK"/>
          </a:p>
        </p:txBody>
      </p:sp>
      <p:sp>
        <p:nvSpPr>
          <p:cNvPr id="3" name="Date Placeholder 2">
            <a:extLst>
              <a:ext uri="{FF2B5EF4-FFF2-40B4-BE49-F238E27FC236}">
                <a16:creationId xmlns:a16="http://schemas.microsoft.com/office/drawing/2014/main" id="{A0807D19-F116-4AD9-A79F-6E5A4296C6E3}"/>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4" name="Footer Placeholder 3">
            <a:extLst>
              <a:ext uri="{FF2B5EF4-FFF2-40B4-BE49-F238E27FC236}">
                <a16:creationId xmlns:a16="http://schemas.microsoft.com/office/drawing/2014/main" id="{9F9CF2F3-E5F5-4DCD-975D-C8141B5B20E0}"/>
              </a:ext>
            </a:extLst>
          </p:cNvPr>
          <p:cNvSpPr>
            <a:spLocks noGrp="1"/>
          </p:cNvSpPr>
          <p:nvPr>
            <p:ph type="ftr" sz="quarter" idx="11"/>
          </p:nvPr>
        </p:nvSpPr>
        <p:spPr/>
        <p:txBody>
          <a:bodyPr/>
          <a:lstStyle/>
          <a:p>
            <a:endParaRPr lang="en-PK"/>
          </a:p>
        </p:txBody>
      </p:sp>
      <p:sp>
        <p:nvSpPr>
          <p:cNvPr id="5" name="Slide Number Placeholder 4">
            <a:extLst>
              <a:ext uri="{FF2B5EF4-FFF2-40B4-BE49-F238E27FC236}">
                <a16:creationId xmlns:a16="http://schemas.microsoft.com/office/drawing/2014/main" id="{3AE4338E-013C-435A-9F98-12DBA780DE5C}"/>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623024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488CE7-13BF-485E-A4D6-F3C182AD0A63}"/>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3" name="Footer Placeholder 2">
            <a:extLst>
              <a:ext uri="{FF2B5EF4-FFF2-40B4-BE49-F238E27FC236}">
                <a16:creationId xmlns:a16="http://schemas.microsoft.com/office/drawing/2014/main" id="{C43116ED-11C6-40CA-8415-03760AF32BFB}"/>
              </a:ext>
            </a:extLst>
          </p:cNvPr>
          <p:cNvSpPr>
            <a:spLocks noGrp="1"/>
          </p:cNvSpPr>
          <p:nvPr>
            <p:ph type="ftr" sz="quarter" idx="11"/>
          </p:nvPr>
        </p:nvSpPr>
        <p:spPr/>
        <p:txBody>
          <a:bodyPr/>
          <a:lstStyle/>
          <a:p>
            <a:endParaRPr lang="en-PK"/>
          </a:p>
        </p:txBody>
      </p:sp>
      <p:sp>
        <p:nvSpPr>
          <p:cNvPr id="4" name="Slide Number Placeholder 3">
            <a:extLst>
              <a:ext uri="{FF2B5EF4-FFF2-40B4-BE49-F238E27FC236}">
                <a16:creationId xmlns:a16="http://schemas.microsoft.com/office/drawing/2014/main" id="{AA9CFA4F-00E5-4058-A16C-FEC9127DB7B3}"/>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85015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EE562-2F77-483D-AEAB-822B7BBDB7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K"/>
          </a:p>
        </p:txBody>
      </p:sp>
      <p:sp>
        <p:nvSpPr>
          <p:cNvPr id="3" name="Content Placeholder 2">
            <a:extLst>
              <a:ext uri="{FF2B5EF4-FFF2-40B4-BE49-F238E27FC236}">
                <a16:creationId xmlns:a16="http://schemas.microsoft.com/office/drawing/2014/main" id="{E09DDF31-BF64-43EA-B72B-3066AF677E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Text Placeholder 3">
            <a:extLst>
              <a:ext uri="{FF2B5EF4-FFF2-40B4-BE49-F238E27FC236}">
                <a16:creationId xmlns:a16="http://schemas.microsoft.com/office/drawing/2014/main" id="{37E4871A-D4E8-4E00-8414-87A0C788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E8E5E0-10BF-4D54-82C9-DBADC2F1C164}"/>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6" name="Footer Placeholder 5">
            <a:extLst>
              <a:ext uri="{FF2B5EF4-FFF2-40B4-BE49-F238E27FC236}">
                <a16:creationId xmlns:a16="http://schemas.microsoft.com/office/drawing/2014/main" id="{898499CE-4842-4BD2-9E2B-CFB32274EB06}"/>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DD902A90-74E6-43BF-B0DE-9E214E044073}"/>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172782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A2C9E-BE6B-462B-B58A-F80A89B447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K"/>
          </a:p>
        </p:txBody>
      </p:sp>
      <p:sp>
        <p:nvSpPr>
          <p:cNvPr id="3" name="Picture Placeholder 2">
            <a:extLst>
              <a:ext uri="{FF2B5EF4-FFF2-40B4-BE49-F238E27FC236}">
                <a16:creationId xmlns:a16="http://schemas.microsoft.com/office/drawing/2014/main" id="{960B122A-E247-4B72-8DA1-6AA43648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K"/>
          </a:p>
        </p:txBody>
      </p:sp>
      <p:sp>
        <p:nvSpPr>
          <p:cNvPr id="4" name="Text Placeholder 3">
            <a:extLst>
              <a:ext uri="{FF2B5EF4-FFF2-40B4-BE49-F238E27FC236}">
                <a16:creationId xmlns:a16="http://schemas.microsoft.com/office/drawing/2014/main" id="{D23EDAC1-C307-4DE5-9514-68F36DE180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C45E1A-2153-4119-927F-06F817C91AA4}"/>
              </a:ext>
            </a:extLst>
          </p:cNvPr>
          <p:cNvSpPr>
            <a:spLocks noGrp="1"/>
          </p:cNvSpPr>
          <p:nvPr>
            <p:ph type="dt" sz="half" idx="10"/>
          </p:nvPr>
        </p:nvSpPr>
        <p:spPr/>
        <p:txBody>
          <a:bodyPr/>
          <a:lstStyle/>
          <a:p>
            <a:fld id="{39048A2B-5F83-4C1F-9D2E-67C31619AE2E}" type="datetimeFigureOut">
              <a:rPr lang="en-PK" smtClean="0"/>
              <a:t>06/04/2026</a:t>
            </a:fld>
            <a:endParaRPr lang="en-PK"/>
          </a:p>
        </p:txBody>
      </p:sp>
      <p:sp>
        <p:nvSpPr>
          <p:cNvPr id="6" name="Footer Placeholder 5">
            <a:extLst>
              <a:ext uri="{FF2B5EF4-FFF2-40B4-BE49-F238E27FC236}">
                <a16:creationId xmlns:a16="http://schemas.microsoft.com/office/drawing/2014/main" id="{B1A09290-F86B-4539-9484-5EFEE5734513}"/>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B7EF09C0-7275-4AD3-98DF-29B2BDEB2BFF}"/>
              </a:ext>
            </a:extLst>
          </p:cNvPr>
          <p:cNvSpPr>
            <a:spLocks noGrp="1"/>
          </p:cNvSpPr>
          <p:nvPr>
            <p:ph type="sldNum" sz="quarter" idx="12"/>
          </p:nvPr>
        </p:nvSpPr>
        <p:spPr/>
        <p:txBody>
          <a:bodyPr/>
          <a:lstStyle/>
          <a:p>
            <a:fld id="{21D65AA1-F8CE-4668-A290-643F83735264}" type="slidenum">
              <a:rPr lang="en-PK" smtClean="0"/>
              <a:t>‹#›</a:t>
            </a:fld>
            <a:endParaRPr lang="en-PK"/>
          </a:p>
        </p:txBody>
      </p:sp>
    </p:spTree>
    <p:extLst>
      <p:ext uri="{BB962C8B-B14F-4D97-AF65-F5344CB8AC3E}">
        <p14:creationId xmlns:p14="http://schemas.microsoft.com/office/powerpoint/2010/main" val="379791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8C99CA-4A46-4ABD-8C08-2019534E9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PK"/>
          </a:p>
        </p:txBody>
      </p:sp>
      <p:sp>
        <p:nvSpPr>
          <p:cNvPr id="3" name="Text Placeholder 2">
            <a:extLst>
              <a:ext uri="{FF2B5EF4-FFF2-40B4-BE49-F238E27FC236}">
                <a16:creationId xmlns:a16="http://schemas.microsoft.com/office/drawing/2014/main" id="{94F879E3-EBCA-4E13-B22A-850785F437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C0D45E61-700C-4065-B323-B432905503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48A2B-5F83-4C1F-9D2E-67C31619AE2E}" type="datetimeFigureOut">
              <a:rPr lang="en-PK" smtClean="0"/>
              <a:t>06/04/2026</a:t>
            </a:fld>
            <a:endParaRPr lang="en-PK"/>
          </a:p>
        </p:txBody>
      </p:sp>
      <p:sp>
        <p:nvSpPr>
          <p:cNvPr id="5" name="Footer Placeholder 4">
            <a:extLst>
              <a:ext uri="{FF2B5EF4-FFF2-40B4-BE49-F238E27FC236}">
                <a16:creationId xmlns:a16="http://schemas.microsoft.com/office/drawing/2014/main" id="{4AB5B688-9D01-48FE-8023-656CF73AA7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K"/>
          </a:p>
        </p:txBody>
      </p:sp>
      <p:sp>
        <p:nvSpPr>
          <p:cNvPr id="6" name="Slide Number Placeholder 5">
            <a:extLst>
              <a:ext uri="{FF2B5EF4-FFF2-40B4-BE49-F238E27FC236}">
                <a16:creationId xmlns:a16="http://schemas.microsoft.com/office/drawing/2014/main" id="{F35E63C2-3C13-4F8D-89CF-4E179E8DDB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65AA1-F8CE-4668-A290-643F83735264}" type="slidenum">
              <a:rPr lang="en-PK" smtClean="0"/>
              <a:t>‹#›</a:t>
            </a:fld>
            <a:endParaRPr lang="en-PK"/>
          </a:p>
        </p:txBody>
      </p:sp>
    </p:spTree>
    <p:extLst>
      <p:ext uri="{BB962C8B-B14F-4D97-AF65-F5344CB8AC3E}">
        <p14:creationId xmlns:p14="http://schemas.microsoft.com/office/powerpoint/2010/main" val="1560604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P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tifmian.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6BF3F-F6A3-4764-A069-0FEC86DFD0CF}"/>
              </a:ext>
            </a:extLst>
          </p:cNvPr>
          <p:cNvSpPr>
            <a:spLocks noGrp="1"/>
          </p:cNvSpPr>
          <p:nvPr>
            <p:ph type="ctrTitle"/>
          </p:nvPr>
        </p:nvSpPr>
        <p:spPr>
          <a:xfrm>
            <a:off x="372534" y="180622"/>
            <a:ext cx="11108267" cy="6677379"/>
          </a:xfrm>
        </p:spPr>
        <p:txBody>
          <a:bodyPr>
            <a:normAutofit fontScale="90000"/>
          </a:bodyPr>
          <a:lstStyle/>
          <a:p>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Lahore School of Economics </a:t>
            </a:r>
            <a:br>
              <a:rPr lang="en-US" sz="3600" b="1" dirty="0">
                <a:latin typeface="Times New Roman" panose="02020603050405020304" pitchFamily="18" charset="0"/>
                <a:cs typeface="Times New Roman" panose="02020603050405020304" pitchFamily="18" charset="0"/>
              </a:rPr>
            </a:br>
            <a:br>
              <a:rPr lang="en-US" sz="3600" b="1"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NINTEENTH ANNUAL CONFERENCE ON MANAGEMENT OF THE PAKISTAN ECONOMY</a:t>
            </a:r>
            <a:br>
              <a:rPr lang="en-US" sz="3600" dirty="0">
                <a:latin typeface="Times New Roman" panose="02020603050405020304" pitchFamily="18" charset="0"/>
                <a:cs typeface="Times New Roman" panose="02020603050405020304" pitchFamily="18" charset="0"/>
              </a:rPr>
            </a:br>
            <a:br>
              <a:rPr lang="en-US" sz="3600" b="1" dirty="0">
                <a:latin typeface="Times New Roman" panose="02020603050405020304" pitchFamily="18" charset="0"/>
                <a:cs typeface="Times New Roman" panose="02020603050405020304" pitchFamily="18" charset="0"/>
              </a:rPr>
            </a:br>
            <a:r>
              <a:rPr lang="en-US" sz="3600" i="1" dirty="0">
                <a:latin typeface="Times New Roman" panose="02020603050405020304" pitchFamily="18" charset="0"/>
                <a:cs typeface="Times New Roman" panose="02020603050405020304" pitchFamily="18" charset="0"/>
              </a:rPr>
              <a:t>External Vulnerabilities and Economic Growth;</a:t>
            </a:r>
            <a:br>
              <a:rPr lang="en-US" sz="3600" i="1" dirty="0">
                <a:latin typeface="Times New Roman" panose="02020603050405020304" pitchFamily="18" charset="0"/>
                <a:cs typeface="Times New Roman" panose="02020603050405020304" pitchFamily="18" charset="0"/>
              </a:rPr>
            </a:br>
            <a:br>
              <a:rPr lang="en-US" sz="3600" i="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Macro Impact of Remittances</a:t>
            </a:r>
            <a:br>
              <a:rPr lang="en-US" sz="3600" b="1" dirty="0">
                <a:latin typeface="Times New Roman" panose="02020603050405020304" pitchFamily="18" charset="0"/>
                <a:cs typeface="Times New Roman" panose="02020603050405020304" pitchFamily="18" charset="0"/>
              </a:rPr>
            </a:b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Rashid Amjad</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Professor of Economics </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Lahore School of Economics</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8-9 April, 2026</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Lahore</a:t>
            </a:r>
            <a:br>
              <a:rPr lang="en-US" sz="3600" b="1" dirty="0">
                <a:latin typeface="Times New Roman" panose="02020603050405020304" pitchFamily="18" charset="0"/>
                <a:cs typeface="Times New Roman" panose="02020603050405020304" pitchFamily="18" charset="0"/>
              </a:rPr>
            </a:br>
            <a:endParaRPr lang="en-PK"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431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D498-3ADD-49F8-8C53-280D2E82ECAA}"/>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Main Result</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7732A8-7F87-449C-86CF-7960D6D5B4B3}"/>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Our study results show that the value of the remittance multiplier depends on other key developments in the economy and the performance of key variables that impact growth - level of investment, foreign debt and debt repayment, import regime and inflation rate.​</a:t>
            </a:r>
          </a:p>
          <a:p>
            <a:r>
              <a:rPr lang="en-US" dirty="0">
                <a:latin typeface="Times New Roman" panose="02020603050405020304" pitchFamily="18" charset="0"/>
                <a:cs typeface="Times New Roman" panose="02020603050405020304" pitchFamily="18" charset="0"/>
              </a:rPr>
              <a:t>The overall growth performance of the economy post-2001 was much lower than the earlier period (average growth of GDP 3.8%) so despite high average level of remittances  (at 6 per cent of GDP) it did not stimulate economic growth and its overall impact was low.</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8366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8EBD5-C43A-4EE9-91AF-76E6FBF1B1AB}"/>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Impact of US-Israel-Iran war on remittances</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686A91B-99DF-4550-976E-3E37CA72C6EB}"/>
              </a:ext>
            </a:extLst>
          </p:cNvPr>
          <p:cNvSpPr>
            <a:spLocks noGrp="1"/>
          </p:cNvSpPr>
          <p:nvPr>
            <p:ph idx="1"/>
          </p:nvPr>
        </p:nvSpPr>
        <p:spPr/>
        <p:txBody>
          <a:bodyPr>
            <a:normAutofit fontScale="92500" lnSpcReduction="10000"/>
          </a:bodyPr>
          <a:lstStyle/>
          <a:p>
            <a:r>
              <a:rPr lang="en-US" dirty="0"/>
              <a:t> ​</a:t>
            </a:r>
            <a:r>
              <a:rPr lang="en-US" dirty="0">
                <a:latin typeface="Times New Roman" panose="02020603050405020304" pitchFamily="18" charset="0"/>
                <a:cs typeface="Times New Roman" panose="02020603050405020304" pitchFamily="18" charset="0"/>
              </a:rPr>
              <a:t>Studies so far recently conducted by PIDE (Farooq, Nasir Iqbal et.al) </a:t>
            </a:r>
            <a:r>
              <a:rPr lang="en-US">
                <a:latin typeface="Times New Roman" panose="02020603050405020304" pitchFamily="18" charset="0"/>
                <a:cs typeface="Times New Roman" panose="02020603050405020304" pitchFamily="18" charset="0"/>
              </a:rPr>
              <a:t>Planning Commission and </a:t>
            </a:r>
            <a:r>
              <a:rPr lang="en-US" dirty="0">
                <a:latin typeface="Times New Roman" panose="02020603050405020304" pitchFamily="18" charset="0"/>
                <a:cs typeface="Times New Roman" panose="02020603050405020304" pitchFamily="18" charset="0"/>
              </a:rPr>
              <a:t>those reported in Newspapers (Dawn) have made projections depending on the duration of the war and the price of oil. Only Farooq projects a decline in remittances </a:t>
            </a:r>
            <a:r>
              <a:rPr lang="en-US" dirty="0" err="1">
                <a:latin typeface="Times New Roman" panose="02020603050405020304" pitchFamily="18" charset="0"/>
                <a:cs typeface="Times New Roman" panose="02020603050405020304" pitchFamily="18" charset="0"/>
              </a:rPr>
              <a:t>upto</a:t>
            </a:r>
            <a:r>
              <a:rPr lang="en-US" dirty="0">
                <a:latin typeface="Times New Roman" panose="02020603050405020304" pitchFamily="18" charset="0"/>
                <a:cs typeface="Times New Roman" panose="02020603050405020304" pitchFamily="18" charset="0"/>
              </a:rPr>
              <a:t> $4 billion from GCC countries.</a:t>
            </a:r>
          </a:p>
          <a:p>
            <a:r>
              <a:rPr lang="en-US" dirty="0">
                <a:latin typeface="Times New Roman" panose="02020603050405020304" pitchFamily="18" charset="0"/>
                <a:cs typeface="Times New Roman" panose="02020603050405020304" pitchFamily="18" charset="0"/>
              </a:rPr>
              <a:t>​Planning Commission suggest that if there is a large exodus of Pakistani migrant workers from the Gulf there could be an initial rise in remittances as they bring back their savings with them from abroad.</a:t>
            </a:r>
          </a:p>
          <a:p>
            <a:r>
              <a:rPr lang="en-US" dirty="0">
                <a:latin typeface="Times New Roman" panose="02020603050405020304" pitchFamily="18" charset="0"/>
                <a:cs typeface="Times New Roman" panose="02020603050405020304" pitchFamily="18" charset="0"/>
              </a:rPr>
              <a:t>​While it is difficult to project the expected decline / slowing down of remittances our study suggests that using effectively and productively remittances from abroad and with supporting policies economic growth could be stimulated through a rise in the remittance multiplier.</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95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37BD6-BB2B-49FF-BF2D-22D0D4345A9E}"/>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The Macro Impact of Remittances</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FCA02B-7CEA-4CB6-B72C-A15105C25B0F}"/>
              </a:ext>
            </a:extLst>
          </p:cNvPr>
          <p:cNvSpPr>
            <a:spLocks noGrp="1"/>
          </p:cNvSpPr>
          <p:nvPr>
            <p:ph idx="1"/>
          </p:nvPr>
        </p:nvSpPr>
        <p:spPr>
          <a:xfrm>
            <a:off x="838200" y="1475670"/>
            <a:ext cx="10515600" cy="4351338"/>
          </a:xfrm>
        </p:spPr>
        <p:txBody>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 Debate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Methodology:  The Remittance Multiplier</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Average value of the remittance multiplier  </a:t>
            </a:r>
          </a:p>
          <a:p>
            <a:pPr marL="971550" lvl="1" indent="-514350">
              <a:buFont typeface="+mj-lt"/>
              <a:buAutoNum type="arabicPeriod"/>
            </a:pPr>
            <a:r>
              <a:rPr lang="en-US" dirty="0">
                <a:latin typeface="Times New Roman" panose="02020603050405020304" pitchFamily="18" charset="0"/>
                <a:cs typeface="Times New Roman" panose="02020603050405020304" pitchFamily="18" charset="0"/>
              </a:rPr>
              <a:t>Across Developing Countries </a:t>
            </a:r>
          </a:p>
          <a:p>
            <a:pPr marL="971550" lvl="1" indent="-514350">
              <a:buFont typeface="+mj-lt"/>
              <a:buAutoNum type="arabicPeriod"/>
            </a:pPr>
            <a:r>
              <a:rPr lang="en-US" dirty="0">
                <a:latin typeface="Times New Roman" panose="02020603050405020304" pitchFamily="18" charset="0"/>
                <a:cs typeface="Times New Roman" panose="02020603050405020304" pitchFamily="18" charset="0"/>
              </a:rPr>
              <a:t>Pakistan 1973-2003 vs 2001-2025</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Why has the remittance multiplier value declined in Pakistan?</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Impact on-going US- Israel –Iran War on remittance flows to Pakistan </a:t>
            </a:r>
          </a:p>
        </p:txBody>
      </p:sp>
    </p:spTree>
    <p:extLst>
      <p:ext uri="{BB962C8B-B14F-4D97-AF65-F5344CB8AC3E}">
        <p14:creationId xmlns:p14="http://schemas.microsoft.com/office/powerpoint/2010/main" val="2407510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90767-CDA1-463E-BA80-53417E54F837}"/>
              </a:ext>
            </a:extLst>
          </p:cNvPr>
          <p:cNvSpPr>
            <a:spLocks noGrp="1"/>
          </p:cNvSpPr>
          <p:nvPr>
            <p:ph type="title"/>
          </p:nvPr>
        </p:nvSpPr>
        <p:spPr>
          <a:xfrm>
            <a:off x="838200" y="218370"/>
            <a:ext cx="10515600" cy="752475"/>
          </a:xfrm>
        </p:spPr>
        <p:txBody>
          <a:bodyPr>
            <a:normAutofit/>
          </a:bodyPr>
          <a:lstStyle/>
          <a:p>
            <a:pPr algn="ctr"/>
            <a:r>
              <a:rPr lang="en-US" sz="4000" b="1" dirty="0">
                <a:latin typeface="Times New Roman" panose="02020603050405020304" pitchFamily="18" charset="0"/>
                <a:cs typeface="Times New Roman" panose="02020603050405020304" pitchFamily="18" charset="0"/>
              </a:rPr>
              <a:t>THE REMITTANCE DEBATE</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223232-756D-4164-A151-89FCAE4FC03F}"/>
              </a:ext>
            </a:extLst>
          </p:cNvPr>
          <p:cNvSpPr>
            <a:spLocks noGrp="1"/>
          </p:cNvSpPr>
          <p:nvPr>
            <p:ph idx="1"/>
          </p:nvPr>
        </p:nvSpPr>
        <p:spPr>
          <a:xfrm>
            <a:off x="677333" y="970845"/>
            <a:ext cx="11063111" cy="5206118"/>
          </a:xfrm>
        </p:spPr>
        <p:txBody>
          <a:bodyPr>
            <a:normAutofit fontScale="92500" lnSpcReduction="20000"/>
          </a:bodyPr>
          <a:lstStyle/>
          <a:p>
            <a:pPr marL="0" indent="0">
              <a:buNone/>
            </a:pPr>
            <a:r>
              <a:rPr lang="en-US" b="1" dirty="0">
                <a:latin typeface="Times New Roman" panose="02020603050405020304" pitchFamily="18" charset="0"/>
                <a:cs typeface="Times New Roman" panose="02020603050405020304" pitchFamily="18" charset="0"/>
              </a:rPr>
              <a:t>Prof. Atif Mian (</a:t>
            </a:r>
            <a:r>
              <a:rPr lang="en-US" b="1" dirty="0">
                <a:latin typeface="Times New Roman" panose="02020603050405020304" pitchFamily="18" charset="0"/>
                <a:cs typeface="Times New Roman" panose="02020603050405020304" pitchFamily="18" charset="0"/>
                <a:hlinkClick r:id="rId2"/>
              </a:rPr>
              <a:t>www.atifmian.com</a:t>
            </a:r>
            <a:r>
              <a:rPr lang="en-US" b="1" dirty="0">
                <a:latin typeface="Times New Roman" panose="02020603050405020304" pitchFamily="18" charset="0"/>
                <a:cs typeface="Times New Roman" panose="02020603050405020304" pitchFamily="18" charset="0"/>
              </a:rPr>
              <a:t> 12 Dec. 2026)</a:t>
            </a:r>
          </a:p>
          <a:p>
            <a:pPr marL="0" indent="0">
              <a:buNone/>
            </a:pP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Are  Remittances Pakistan’s lifeline or its trap – How the Sacrifices of Migrants were s</a:t>
            </a:r>
            <a:r>
              <a:rPr lang="en-US" b="1" dirty="0"/>
              <a:t>quandered </a:t>
            </a:r>
            <a:r>
              <a:rPr lang="en-US" b="1" dirty="0">
                <a:latin typeface="Times New Roman" panose="02020603050405020304" pitchFamily="18" charset="0"/>
                <a:cs typeface="Times New Roman" panose="02020603050405020304" pitchFamily="18" charset="0"/>
              </a:rPr>
              <a:t>by Bad Policy</a:t>
            </a:r>
          </a:p>
          <a:p>
            <a:pPr marL="0" indent="0">
              <a:buNone/>
            </a:pPr>
            <a:r>
              <a:rPr lang="en-US" b="1" dirty="0">
                <a:latin typeface="Times New Roman" panose="02020603050405020304" pitchFamily="18" charset="0"/>
                <a:cs typeface="Times New Roman" panose="02020603050405020304" pitchFamily="18" charset="0"/>
              </a:rPr>
              <a:t>Assertion</a:t>
            </a:r>
          </a:p>
          <a:p>
            <a:pPr marL="0" indent="0">
              <a:buNone/>
            </a:pPr>
            <a:r>
              <a:rPr lang="en-US" dirty="0">
                <a:latin typeface="Times New Roman" panose="02020603050405020304" pitchFamily="18" charset="0"/>
                <a:cs typeface="Times New Roman" panose="02020603050405020304" pitchFamily="18" charset="0"/>
              </a:rPr>
              <a:t>When remittances are as large as they are for Pakistan their macro economic  effects cannot be ignored.  First, these raise consumption  and spending power more than the economy’s own productive capacity. Second, the steadily inflow of dollars tends to appreciate the rupee in real terms which disproportionately hurts the more productive export oriented tradeable sector. The classic pattern of the “Dutch disease.” </a:t>
            </a:r>
          </a:p>
          <a:p>
            <a:pPr marL="0" indent="0">
              <a:buNone/>
            </a:pPr>
            <a:r>
              <a:rPr lang="en-US" b="1" dirty="0">
                <a:latin typeface="Times New Roman" panose="02020603050405020304" pitchFamily="18" charset="0"/>
                <a:cs typeface="Times New Roman" panose="02020603050405020304" pitchFamily="18" charset="0"/>
              </a:rPr>
              <a:t>Outcome </a:t>
            </a:r>
          </a:p>
          <a:p>
            <a:pPr marL="0" indent="0">
              <a:buNone/>
            </a:pPr>
            <a:r>
              <a:rPr lang="en-US" dirty="0">
                <a:latin typeface="Times New Roman" panose="02020603050405020304" pitchFamily="18" charset="0"/>
                <a:cs typeface="Times New Roman" panose="02020603050405020304" pitchFamily="18" charset="0"/>
              </a:rPr>
              <a:t>Pakistan’s macro trends strongly suggests that these negative remittance effects have been at play. The export sector has strongly weakened and Pakistan’s investment to GDP ratio is strikingly low because of high level or consumption spurred by remittances</a:t>
            </a:r>
          </a:p>
          <a:p>
            <a:pPr marL="0" indent="0">
              <a:buNone/>
            </a:pPr>
            <a:endParaRPr lang="en-PK" dirty="0"/>
          </a:p>
        </p:txBody>
      </p:sp>
    </p:spTree>
    <p:extLst>
      <p:ext uri="{BB962C8B-B14F-4D97-AF65-F5344CB8AC3E}">
        <p14:creationId xmlns:p14="http://schemas.microsoft.com/office/powerpoint/2010/main" val="2110275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C6489-56E4-4232-B367-0D2CD9E2FFFF}"/>
              </a:ext>
            </a:extLst>
          </p:cNvPr>
          <p:cNvSpPr>
            <a:spLocks noGrp="1"/>
          </p:cNvSpPr>
          <p:nvPr>
            <p:ph type="title"/>
          </p:nvPr>
        </p:nvSpPr>
        <p:spPr>
          <a:xfrm>
            <a:off x="838200" y="79022"/>
            <a:ext cx="10515600" cy="1648178"/>
          </a:xfrm>
        </p:spPr>
        <p:txBody>
          <a:bodyPr>
            <a:normAutofit fontScale="90000"/>
          </a:bodyPr>
          <a:lstStyle/>
          <a:p>
            <a:br>
              <a:rPr lang="en-US" dirty="0"/>
            </a:br>
            <a:r>
              <a:rPr lang="en-US" sz="4000" b="1" dirty="0">
                <a:latin typeface="Times New Roman" panose="02020603050405020304" pitchFamily="18" charset="0"/>
                <a:cs typeface="Times New Roman" panose="02020603050405020304" pitchFamily="18" charset="0"/>
              </a:rPr>
              <a:t>Dr. Ishrat Hussain (Dawn, op-ed, January, 08, 2026)</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Remittance: Boon or Bane? </a:t>
            </a:r>
            <a:br>
              <a:rPr lang="en-US" dirty="0"/>
            </a:br>
            <a:endParaRPr lang="en-PK" dirty="0"/>
          </a:p>
        </p:txBody>
      </p:sp>
      <p:sp>
        <p:nvSpPr>
          <p:cNvPr id="3" name="Content Placeholder 2">
            <a:extLst>
              <a:ext uri="{FF2B5EF4-FFF2-40B4-BE49-F238E27FC236}">
                <a16:creationId xmlns:a16="http://schemas.microsoft.com/office/drawing/2014/main" id="{7F73F027-21EB-4E1B-BA19-F5A71B50931D}"/>
              </a:ext>
            </a:extLst>
          </p:cNvPr>
          <p:cNvSpPr>
            <a:spLocks noGrp="1"/>
          </p:cNvSpPr>
          <p:nvPr>
            <p:ph idx="1"/>
          </p:nvPr>
        </p:nvSpPr>
        <p:spPr/>
        <p:txBody>
          <a:bodyPr>
            <a:normAutofit fontScale="77500" lnSpcReduction="20000"/>
          </a:bodyPr>
          <a:lstStyle/>
          <a:p>
            <a:pPr marL="0" indent="0">
              <a:buNone/>
            </a:pPr>
            <a:r>
              <a:rPr lang="en-US" b="1" dirty="0">
                <a:latin typeface="Times New Roman" panose="02020603050405020304" pitchFamily="18" charset="0"/>
                <a:cs typeface="Times New Roman" panose="02020603050405020304" pitchFamily="18" charset="0"/>
              </a:rPr>
              <a:t>Main Concerns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Brain drain [ Overseas migration reduces unemployment pressures on the labour market because of low capacity of economy to create jobs for skilled workers and educated professionals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Remittance receiving household indulge in excessive consumption and through it stimulate higher imports [Not true as remittances receiving households do not consume high levels or high value imports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Overvalued exchange rate ( Not supported by recent experience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2025</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Increase inflation pressure (Not supported by recent evidence) </a:t>
            </a:r>
          </a:p>
          <a:p>
            <a:pPr marL="0" indent="0">
              <a:buNone/>
            </a:pPr>
            <a:r>
              <a:rPr lang="en-US" b="1" dirty="0">
                <a:latin typeface="Times New Roman" panose="02020603050405020304" pitchFamily="18" charset="0"/>
                <a:cs typeface="Times New Roman" panose="02020603050405020304" pitchFamily="18" charset="0"/>
              </a:rPr>
              <a:t>Assertion</a:t>
            </a:r>
          </a:p>
          <a:p>
            <a:pPr marL="0" indent="0">
              <a:buNone/>
            </a:pPr>
            <a:r>
              <a:rPr lang="en-US" dirty="0">
                <a:latin typeface="Times New Roman" panose="02020603050405020304" pitchFamily="18" charset="0"/>
                <a:cs typeface="Times New Roman" panose="02020603050405020304" pitchFamily="18" charset="0"/>
              </a:rPr>
              <a:t>Empirical evidence shows that remittances contribute substantially to socio-economic development through reducing poverty, reducing unemployment and encouraging expenditure on education and health by remittance receiving households</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15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7A00C-DBE5-4A41-98AD-6D7940990B3F}"/>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Remittance Multiplier </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FFA5D4-B55E-4404-ADD5-F5BCA1B14E96}"/>
              </a:ext>
            </a:extLst>
          </p:cNvPr>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Definition. </a:t>
            </a:r>
          </a:p>
          <a:p>
            <a:r>
              <a:rPr lang="en-US" dirty="0">
                <a:latin typeface="Times New Roman" panose="02020603050405020304" pitchFamily="18" charset="0"/>
                <a:cs typeface="Times New Roman" panose="02020603050405020304" pitchFamily="18" charset="0"/>
              </a:rPr>
              <a:t>The remittance multiplier effect refers to the proportional increase in output of the recipient country that results from a transfer of these funds from the migrant receiving country (Oxford Economics, January 2021)</a:t>
            </a:r>
          </a:p>
          <a:p>
            <a:r>
              <a:rPr lang="en-US" dirty="0">
                <a:latin typeface="Times New Roman" panose="02020603050405020304" pitchFamily="18" charset="0"/>
                <a:cs typeface="Times New Roman" panose="02020603050405020304" pitchFamily="18" charset="0"/>
              </a:rPr>
              <a:t> The percentage increase in GDP growth as a result of a one percentage point increase in remittances / GDP ratio.</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(Iqbal and Sattar, 2014, PIDE)</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194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8FCD8-8355-4AB5-8C63-87C9C54E6290}"/>
              </a:ext>
            </a:extLst>
          </p:cNvPr>
          <p:cNvSpPr>
            <a:spLocks noGrp="1"/>
          </p:cNvSpPr>
          <p:nvPr>
            <p:ph type="title"/>
          </p:nvPr>
        </p:nvSpPr>
        <p:spPr/>
        <p:txBody>
          <a:bodyPr>
            <a:normAutofit/>
          </a:bodyPr>
          <a:lstStyle/>
          <a:p>
            <a:pPr algn="ctr"/>
            <a:r>
              <a:rPr lang="en-US" sz="3600" b="1" dirty="0">
                <a:latin typeface="Times New Roman" panose="02020603050405020304" pitchFamily="18" charset="0"/>
                <a:cs typeface="Times New Roman" panose="02020603050405020304" pitchFamily="18" charset="0"/>
              </a:rPr>
              <a:t>Remittance Multiplier Values </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Theoretical Analysis</a:t>
            </a:r>
            <a:endParaRPr lang="en-PK"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65D4930-87BB-4C5F-BD29-42E03C57D4D2}"/>
              </a:ext>
            </a:extLst>
          </p:cNvPr>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Gonzales and </a:t>
            </a:r>
            <a:r>
              <a:rPr lang="en-US" b="1" dirty="0" err="1">
                <a:latin typeface="Times New Roman" panose="02020603050405020304" pitchFamily="18" charset="0"/>
                <a:cs typeface="Times New Roman" panose="02020603050405020304" pitchFamily="18" charset="0"/>
              </a:rPr>
              <a:t>Sovilla</a:t>
            </a:r>
            <a:r>
              <a:rPr lang="en-US" b="1" dirty="0">
                <a:latin typeface="Times New Roman" panose="02020603050405020304" pitchFamily="18" charset="0"/>
                <a:cs typeface="Times New Roman" panose="02020603050405020304" pitchFamily="18" charset="0"/>
              </a:rPr>
              <a:t> (2014)</a:t>
            </a:r>
          </a:p>
          <a:p>
            <a:r>
              <a:rPr lang="en-US" dirty="0">
                <a:latin typeface="Times New Roman" panose="02020603050405020304" pitchFamily="18" charset="0"/>
                <a:cs typeface="Times New Roman" panose="02020603050405020304" pitchFamily="18" charset="0"/>
              </a:rPr>
              <a:t> Our analysis demonstrates that the composition of aggregate demand (Y= C+I+X-M) varies because remittances produce an increase in consumption and a contraction in the external sector.</a:t>
            </a:r>
          </a:p>
          <a:p>
            <a:r>
              <a:rPr lang="en-US" dirty="0"/>
              <a:t> </a:t>
            </a:r>
            <a:r>
              <a:rPr lang="en-US" dirty="0">
                <a:latin typeface="Times New Roman" panose="02020603050405020304" pitchFamily="18" charset="0"/>
                <a:cs typeface="Times New Roman" panose="02020603050405020304" pitchFamily="18" charset="0"/>
              </a:rPr>
              <a:t>The net impact of remittances on aggerate demand </a:t>
            </a:r>
            <a:r>
              <a:rPr lang="en-US" dirty="0" err="1">
                <a:latin typeface="Times New Roman" panose="02020603050405020304" pitchFamily="18" charset="0"/>
                <a:cs typeface="Times New Roman" panose="02020603050405020304" pitchFamily="18" charset="0"/>
              </a:rPr>
              <a:t>i.e</a:t>
            </a:r>
            <a:r>
              <a:rPr lang="en-US" dirty="0">
                <a:latin typeface="Times New Roman" panose="02020603050405020304" pitchFamily="18" charset="0"/>
                <a:cs typeface="Times New Roman" panose="02020603050405020304" pitchFamily="18" charset="0"/>
              </a:rPr>
              <a:t> the remittance multiplier depends on the multiplier value of  consumption (with a positive sign) and the multiplier of the external sector (X-M)(with a negative sign) and its over all impact on the difference between the two </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973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B3E0-EA0E-4978-811F-D0761C4B6062}"/>
              </a:ext>
            </a:extLst>
          </p:cNvPr>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Remittance Multiplier</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(Developing Remittances receiving countries </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28093D5-9CEC-44E6-BE53-25F749A99463}"/>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Oxford Economics (January 2021)</a:t>
            </a:r>
          </a:p>
          <a:p>
            <a:pPr lvl="1">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Estimates vary across recipient countries</a:t>
            </a:r>
          </a:p>
          <a:p>
            <a:pPr lvl="1">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average across the studied countries suggest a remittances multiplier values of 0.4 indicating that every $ 1 of remittances translates into $ 0.4 increase in GDP</a:t>
            </a:r>
          </a:p>
          <a:p>
            <a:pPr lvl="1">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Applied to  World Bank developing countries remittances estimates of $ 548 billion in 2019 this translates to a direct GDP impact on these economies of $ 219 bn in total (not $ 548 bn plus  $ 219 bn because part of the </a:t>
            </a:r>
            <a:r>
              <a:rPr lang="en-US" dirty="0" err="1">
                <a:latin typeface="Times New Roman" panose="02020603050405020304" pitchFamily="18" charset="0"/>
                <a:cs typeface="Times New Roman" panose="02020603050405020304" pitchFamily="18" charset="0"/>
              </a:rPr>
              <a:t>remiitances</a:t>
            </a:r>
            <a:r>
              <a:rPr lang="en-US" dirty="0">
                <a:latin typeface="Times New Roman" panose="02020603050405020304" pitchFamily="18" charset="0"/>
                <a:cs typeface="Times New Roman" panose="02020603050405020304" pitchFamily="18" charset="0"/>
              </a:rPr>
              <a:t> is used for imports or savings) </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0732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7DDB1-B59F-4964-AD59-12CC98DCDC55}"/>
              </a:ext>
            </a:extLst>
          </p:cNvPr>
          <p:cNvSpPr>
            <a:spLocks noGrp="1"/>
          </p:cNvSpPr>
          <p:nvPr>
            <p:ph type="title"/>
          </p:nvPr>
        </p:nvSpPr>
        <p:spPr>
          <a:xfrm>
            <a:off x="589844" y="0"/>
            <a:ext cx="10515600" cy="1207911"/>
          </a:xfrm>
        </p:spPr>
        <p:txBody>
          <a:bodyPr>
            <a:normAutofit/>
          </a:bodyPr>
          <a:lstStyle/>
          <a:p>
            <a:pPr algn="ctr"/>
            <a:r>
              <a:rPr lang="en-US" sz="4000" b="1" dirty="0">
                <a:latin typeface="Times New Roman" panose="02020603050405020304" pitchFamily="18" charset="0"/>
                <a:cs typeface="Times New Roman" panose="02020603050405020304" pitchFamily="18" charset="0"/>
              </a:rPr>
              <a:t>Remittance Values over time periods in Pakistan</a:t>
            </a:r>
            <a:endParaRPr lang="en-PK"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6753987-69D9-4617-BF96-44D4346E1A75}"/>
              </a:ext>
            </a:extLst>
          </p:cNvPr>
          <p:cNvSpPr>
            <a:spLocks noGrp="1"/>
          </p:cNvSpPr>
          <p:nvPr>
            <p:ph idx="1"/>
          </p:nvPr>
        </p:nvSpPr>
        <p:spPr>
          <a:xfrm>
            <a:off x="678744" y="1207911"/>
            <a:ext cx="10834511" cy="5418667"/>
          </a:xfrm>
        </p:spPr>
        <p:txBody>
          <a:bodyPr>
            <a:noAutofit/>
          </a:bodyPr>
          <a:lstStyle/>
          <a:p>
            <a:pPr marL="0" indent="0">
              <a:buNone/>
            </a:pPr>
            <a:r>
              <a:rPr lang="en-US" b="1" dirty="0">
                <a:latin typeface="Times New Roman" panose="02020603050405020304" pitchFamily="18" charset="0"/>
                <a:cs typeface="Times New Roman" panose="02020603050405020304" pitchFamily="18" charset="0"/>
              </a:rPr>
              <a:t>1972-73 – 2002-03</a:t>
            </a:r>
          </a:p>
          <a:p>
            <a:r>
              <a:rPr lang="en-US" b="1" dirty="0">
                <a:latin typeface="Times New Roman" panose="02020603050405020304" pitchFamily="18" charset="0"/>
                <a:cs typeface="Times New Roman" panose="02020603050405020304" pitchFamily="18" charset="0"/>
              </a:rPr>
              <a:t>Iqbal and Sattar (2015)</a:t>
            </a:r>
          </a:p>
          <a:p>
            <a:pPr lvl="1"/>
            <a:r>
              <a:rPr lang="en-US" sz="2800" dirty="0">
                <a:latin typeface="Times New Roman" panose="02020603050405020304" pitchFamily="18" charset="0"/>
                <a:cs typeface="Times New Roman" panose="02020603050405020304" pitchFamily="18" charset="0"/>
              </a:rPr>
              <a:t>Hypothesis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Higher remittance are positively associated with higher economic growth by reducing the current account deficit and reduce external borrowing as well as external debt.</a:t>
            </a:r>
          </a:p>
          <a:p>
            <a:r>
              <a:rPr lang="en-US" dirty="0">
                <a:latin typeface="Times New Roman" panose="02020603050405020304" pitchFamily="18" charset="0"/>
                <a:cs typeface="Times New Roman" panose="02020603050405020304" pitchFamily="18" charset="0"/>
              </a:rPr>
              <a:t>Results (1972-73 – 2002-03)</a:t>
            </a:r>
          </a:p>
          <a:p>
            <a:pPr lvl="1"/>
            <a:r>
              <a:rPr lang="en-US" sz="2800" dirty="0">
                <a:latin typeface="Times New Roman" panose="02020603050405020304" pitchFamily="18" charset="0"/>
                <a:cs typeface="Times New Roman" panose="02020603050405020304" pitchFamily="18" charset="0"/>
              </a:rPr>
              <a:t>Study finds a positive significant relationship between workers remittances and higher economic growth.</a:t>
            </a:r>
          </a:p>
          <a:p>
            <a:pPr lvl="1"/>
            <a:r>
              <a:rPr lang="en-US" sz="2800" dirty="0">
                <a:latin typeface="Times New Roman" panose="02020603050405020304" pitchFamily="18" charset="0"/>
                <a:cs typeface="Times New Roman" panose="02020603050405020304" pitchFamily="18" charset="0"/>
              </a:rPr>
              <a:t>The estimated coefficient 0.4 implies that an increase in remittances of one percent leads to a GDP growth of 0.4 percent in Pakistan.</a:t>
            </a:r>
          </a:p>
        </p:txBody>
      </p:sp>
    </p:spTree>
    <p:extLst>
      <p:ext uri="{BB962C8B-B14F-4D97-AF65-F5344CB8AC3E}">
        <p14:creationId xmlns:p14="http://schemas.microsoft.com/office/powerpoint/2010/main" val="3166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968C26-6C17-46D8-BC58-6EDA046C9340}"/>
              </a:ext>
            </a:extLst>
          </p:cNvPr>
          <p:cNvSpPr>
            <a:spLocks noGrp="1"/>
          </p:cNvSpPr>
          <p:nvPr>
            <p:ph idx="1"/>
          </p:nvPr>
        </p:nvSpPr>
        <p:spPr>
          <a:xfrm>
            <a:off x="225777" y="164394"/>
            <a:ext cx="11740445" cy="6529212"/>
          </a:xfrm>
        </p:spPr>
        <p:txBody>
          <a:bodyPr>
            <a:noAutofit/>
          </a:bodyPr>
          <a:lstStyle/>
          <a:p>
            <a:pPr marL="0" indent="0">
              <a:buNone/>
            </a:pPr>
            <a:r>
              <a:rPr lang="en-US" sz="2400" b="1" dirty="0">
                <a:latin typeface="Times New Roman" panose="02020603050405020304" pitchFamily="18" charset="0"/>
                <a:cs typeface="Times New Roman" panose="02020603050405020304" pitchFamily="18" charset="0"/>
              </a:rPr>
              <a:t>Amjad and Khalid (2001-02 -2024-25)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 Preliminary Results</a:t>
            </a:r>
          </a:p>
          <a:p>
            <a:pPr lvl="1"/>
            <a:r>
              <a:rPr lang="en-US" dirty="0">
                <a:latin typeface="Times New Roman" panose="02020603050405020304" pitchFamily="18" charset="0"/>
                <a:cs typeface="Times New Roman" panose="02020603050405020304" pitchFamily="18" charset="0"/>
              </a:rPr>
              <a:t>The estimated coefficient of the remittance multiplier though not strictly comparable with Iqbal and Sattar 2015) however, is much lower at 0.28 compared to theirs at 0.45 </a:t>
            </a:r>
          </a:p>
          <a:p>
            <a:pPr lvl="1"/>
            <a:r>
              <a:rPr lang="en-US" dirty="0">
                <a:latin typeface="Times New Roman" panose="02020603050405020304" pitchFamily="18" charset="0"/>
                <a:cs typeface="Times New Roman" panose="02020603050405020304" pitchFamily="18" charset="0"/>
              </a:rPr>
              <a:t>However, a more comparable multi-variable regression analysis as of Iqbal and Sattar (2015) suggests that the remittance multiplier coefficient is negative and not significant during the second period  </a:t>
            </a:r>
          </a:p>
          <a:p>
            <a:r>
              <a:rPr lang="en-US" sz="2400" dirty="0">
                <a:latin typeface="Times New Roman" panose="02020603050405020304" pitchFamily="18" charset="0"/>
                <a:cs typeface="Times New Roman" panose="02020603050405020304" pitchFamily="18" charset="0"/>
              </a:rPr>
              <a:t> Why the remittances multiplier value declined sharply in the second period though in fact it should have risen as a much larger proportion came though official banking channels (Amjad and Siddiqui 2014) </a:t>
            </a:r>
          </a:p>
          <a:p>
            <a:r>
              <a:rPr lang="en-US" dirty="0">
                <a:latin typeface="Times New Roman" panose="02020603050405020304" pitchFamily="18" charset="0"/>
                <a:cs typeface="Times New Roman" panose="02020603050405020304" pitchFamily="18" charset="0"/>
              </a:rPr>
              <a:t>Under IMF programs govt opened up the economy-increasing imports without corresponding increase in exports ( overvalued exchange rate?) or economic growth</a:t>
            </a:r>
          </a:p>
          <a:p>
            <a:pPr lvl="1"/>
            <a:r>
              <a:rPr lang="en-US" dirty="0">
                <a:latin typeface="Times New Roman" panose="02020603050405020304" pitchFamily="18" charset="0"/>
                <a:cs typeface="Times New Roman" panose="02020603050405020304" pitchFamily="18" charset="0"/>
              </a:rPr>
              <a:t>Increase in debt repayments </a:t>
            </a:r>
          </a:p>
          <a:p>
            <a:pPr lvl="1"/>
            <a:r>
              <a:rPr lang="en-US" dirty="0">
                <a:latin typeface="Times New Roman" panose="02020603050405020304" pitchFamily="18" charset="0"/>
                <a:cs typeface="Times New Roman" panose="02020603050405020304" pitchFamily="18" charset="0"/>
              </a:rPr>
              <a:t>Dismally low levels of investment (15% ) </a:t>
            </a:r>
          </a:p>
          <a:p>
            <a:pPr lvl="1"/>
            <a:r>
              <a:rPr lang="en-US" dirty="0">
                <a:latin typeface="Times New Roman" panose="02020603050405020304" pitchFamily="18" charset="0"/>
                <a:cs typeface="Times New Roman" panose="02020603050405020304" pitchFamily="18" charset="0"/>
              </a:rPr>
              <a:t>Overseas migrants savings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Roshan Digital Account primarily used for consumption and not investment </a:t>
            </a:r>
          </a:p>
        </p:txBody>
      </p:sp>
    </p:spTree>
    <p:extLst>
      <p:ext uri="{BB962C8B-B14F-4D97-AF65-F5344CB8AC3E}">
        <p14:creationId xmlns:p14="http://schemas.microsoft.com/office/powerpoint/2010/main" val="2441079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1652</TotalTime>
  <Words>1155</Words>
  <Application>Microsoft Office PowerPoint</Application>
  <PresentationFormat>Widescreen</PresentationFormat>
  <Paragraphs>59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                  Lahore School of Economics   NINTEENTH ANNUAL CONFERENCE ON MANAGEMENT OF THE PAKISTAN ECONOMY  External Vulnerabilities and Economic Growth;  Macro Impact of Remittances  Rashid Amjad Professor of Economics  Lahore School of Economics 8-9 April, 2026 Lahore </vt:lpstr>
      <vt:lpstr>The Macro Impact of Remittances</vt:lpstr>
      <vt:lpstr>THE REMITTANCE DEBATE</vt:lpstr>
      <vt:lpstr> Dr. Ishrat Hussain (Dawn, op-ed, January, 08, 2026) Remittance: Boon or Bane?  </vt:lpstr>
      <vt:lpstr>Remittance Multiplier </vt:lpstr>
      <vt:lpstr>Remittance Multiplier Values  Theoretical Analysis</vt:lpstr>
      <vt:lpstr>Remittance Multiplier (Developing Remittances receiving countries </vt:lpstr>
      <vt:lpstr>Remittance Values over time periods in Pakistan</vt:lpstr>
      <vt:lpstr>PowerPoint Presentation</vt:lpstr>
      <vt:lpstr>Main Result</vt:lpstr>
      <vt:lpstr>Impact of US-Israel-Iran war on remittances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Lahore School of Economic  NINTEENTH ANNUAL CONFERENCE ON MANAGEMENT OF THE PAKISTAN ECONOMY External Vulnerabilities and Economic Growth:  Macro Impact of Remittances Rashid Amjad Professor of Economics  8-9 April, 2026 Lahore </dc:title>
  <dc:creator>User</dc:creator>
  <cp:lastModifiedBy>User</cp:lastModifiedBy>
  <cp:revision>87</cp:revision>
  <cp:lastPrinted>2026-04-07T11:10:11Z</cp:lastPrinted>
  <dcterms:created xsi:type="dcterms:W3CDTF">2026-04-06T07:44:05Z</dcterms:created>
  <dcterms:modified xsi:type="dcterms:W3CDTF">2026-04-07T11:16:59Z</dcterms:modified>
</cp:coreProperties>
</file>